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0" r:id="rId4"/>
    <p:sldId id="261" r:id="rId5"/>
    <p:sldId id="289" r:id="rId6"/>
    <p:sldId id="290" r:id="rId7"/>
    <p:sldId id="291" r:id="rId8"/>
    <p:sldId id="292" r:id="rId9"/>
    <p:sldId id="293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87" r:id="rId19"/>
    <p:sldId id="286" r:id="rId20"/>
    <p:sldId id="285" r:id="rId21"/>
    <p:sldId id="274" r:id="rId22"/>
    <p:sldId id="277" r:id="rId23"/>
    <p:sldId id="275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6AC"/>
    <a:srgbClr val="ECE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54" autoAdjust="0"/>
  </p:normalViewPr>
  <p:slideViewPr>
    <p:cSldViewPr>
      <p:cViewPr>
        <p:scale>
          <a:sx n="81" d="100"/>
          <a:sy n="81" d="100"/>
        </p:scale>
        <p:origin x="-10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5B0A3-4323-4831-974A-A2555CE3FB87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D29C5-0407-4E84-A9B2-F6E6096F4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D29C5-0407-4E84-A9B2-F6E6096F4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88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2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37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CB2A42-7961-4277-80C3-08EDD1DDFC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7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30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68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8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8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1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198B1-FE22-4D69-9E9F-26374A7F8661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9FE4D-CF78-4D99-9EFE-23776A9C6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3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nmec.com/vac-xin/kien-thuc-tiem-chung/virus-nao-gay-benh-thuy-dau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s://www.vinmec.com/tin-tuc/thong-tin-suc-khoe/hinh-anh-can-canh-khi-nhiem-virus-thuy-dau-varicella-zoster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www.biethet.com/images/1_8_2009_content/dt_352097_07-Benh-ngoai-da-TE-22909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617" y="304800"/>
            <a:ext cx="6293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4800" b="1" u="sng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42</a:t>
            </a:r>
            <a:r>
              <a:rPr lang="en-US" sz="4800" b="1" u="sng" dirty="0" smtClean="0">
                <a:latin typeface="+mj-lt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latin typeface="+mj-lt"/>
                <a:ea typeface="Tahoma" pitchFamily="34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871990"/>
            <a:ext cx="2868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Mục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tiêu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học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632" y="2590800"/>
            <a:ext cx="8091368" cy="1953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Trình </a:t>
            </a:r>
            <a:r>
              <a:rPr lang="nl-NL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bày được cơ sở khoa học của các biện pháp bảo vệ </a:t>
            </a:r>
            <a:r>
              <a:rPr lang="nl-NL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da.</a:t>
            </a:r>
            <a:endParaRPr 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nl-NL" sz="2800" b="1" dirty="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Có </a:t>
            </a:r>
            <a:r>
              <a:rPr lang="nl-NL" sz="2800" b="1" dirty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ý thức vệ sinh, phòng tránh các bệnh về da.</a:t>
            </a:r>
            <a:endParaRPr lang="en-US" sz="2800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96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" y="894546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276600" y="1371600"/>
            <a:ext cx="5715000" cy="2209800"/>
          </a:xfrm>
          <a:prstGeom prst="cloud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Kể tên các bệnh ngoài da mà em biết?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8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074" name="Picture 2" descr="Kết quả hình ảnh cho bệnh ghẻ ngứa nguyên nh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841" y="869097"/>
            <a:ext cx="5257800" cy="373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6686" y="1299865"/>
            <a:ext cx="114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Ghẻ</a:t>
            </a:r>
            <a:endParaRPr lang="en-US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140" y="4744601"/>
            <a:ext cx="579120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ký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trùng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ghẻ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Con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đào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hang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dưới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đẻ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trứng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ngứa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mụn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ghẻ</a:t>
            </a:r>
            <a:endParaRPr lang="en-US" sz="20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eaLnBrk="0" hangingPunct="0">
              <a:lnSpc>
                <a:spcPct val="150000"/>
              </a:lnSpc>
            </a:pPr>
            <a:endParaRPr lang="en-US" b="1" i="1" dirty="0">
              <a:solidFill>
                <a:srgbClr val="008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146" name="Picture 2" descr="Bệnh ghẻ và những điều cần biết | CSTY Chuyên gia tư vấn Hôn nhâ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997"/>
            <a:ext cx="4800600" cy="4122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15" y="71048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138937" y="740638"/>
            <a:ext cx="1877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hắc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lào</a:t>
            </a:r>
            <a:endParaRPr lang="en-US" sz="24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8140" y="4744601"/>
            <a:ext cx="5791201" cy="1883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nấm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vệt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màu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đỏ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viền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trên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viền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mụn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lấm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tấm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lây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từ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người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sym typeface="Wingdings" pitchFamily="2" charset="2"/>
              </a:rPr>
              <a:t>khác</a:t>
            </a:r>
            <a:endParaRPr lang="en-US" sz="20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Bệnh Hắc Lào Có Lây Không Và Lây Qua Con Đường Nào 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4" descr="Bệnh Hắc Lào Có Lây Không Và Lây Qua Con Đường Nào 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056" y="1414969"/>
            <a:ext cx="5029200" cy="3355032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-18393" y="0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201" y="71048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8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Kết quả hình ảnh cho bệnh thủy đậ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Kết quả hình ảnh cho bệnh thủy đậ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363" y="1310201"/>
            <a:ext cx="3045536" cy="203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469275" y="763565"/>
            <a:ext cx="3557384" cy="6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Bệnh</a:t>
            </a:r>
            <a:r>
              <a:rPr 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thủy</a:t>
            </a:r>
            <a:r>
              <a:rPr 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đậu</a:t>
            </a:r>
            <a:r>
              <a:rPr 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)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sz="105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4792717"/>
            <a:ext cx="61538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  <a:r>
              <a:rPr lang="vi-VN" sz="2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</a:t>
            </a:r>
            <a:r>
              <a:rPr lang="vi-VN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3"/>
              </a:rPr>
              <a:t>virus thủy đậu</a:t>
            </a:r>
            <a:r>
              <a:rPr lang="vi-VN" sz="2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có tên</a:t>
            </a:r>
            <a:r>
              <a:rPr lang="vi-VN" sz="2200" b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 </a:t>
            </a:r>
            <a:endParaRPr lang="en-US" sz="2200" b="1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200" b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4"/>
              </a:rPr>
              <a:t>Varicella </a:t>
            </a:r>
            <a:r>
              <a:rPr lang="vi-VN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  <a:hlinkClick r:id="rId4"/>
              </a:rPr>
              <a:t>virus</a:t>
            </a:r>
            <a:r>
              <a:rPr lang="en-US" sz="22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sz="22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Triệu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ác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nốt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đỏ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hạt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đậu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đầu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mọng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nước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có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thê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̉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lan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rộng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dê</a:t>
            </a:r>
            <a:r>
              <a:rPr 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̃ </a:t>
            </a:r>
            <a:r>
              <a:rPr 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dàng</a:t>
            </a:r>
            <a:r>
              <a:rPr lang="en-US" sz="2200" b="1" dirty="0" smtClean="0">
                <a:solidFill>
                  <a:srgbClr val="0066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2" name="Group 14"/>
          <p:cNvGrpSpPr>
            <a:grpSpLocks/>
          </p:cNvGrpSpPr>
          <p:nvPr/>
        </p:nvGrpSpPr>
        <p:grpSpPr bwMode="auto">
          <a:xfrm>
            <a:off x="3200400" y="2161048"/>
            <a:ext cx="6248400" cy="2987216"/>
            <a:chOff x="336" y="1680"/>
            <a:chExt cx="4992" cy="1756"/>
          </a:xfrm>
        </p:grpSpPr>
        <p:pic>
          <p:nvPicPr>
            <p:cNvPr id="13" name="Picture 15" descr="viem da do con tru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8" y="1680"/>
              <a:ext cx="2114" cy="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336" y="1680"/>
              <a:ext cx="1584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b="1"/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815" y="3168"/>
              <a:ext cx="4513" cy="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>
                <a:solidFill>
                  <a:srgbClr val="006600"/>
                </a:solidFill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76356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54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Kết quả hình ảnh cho bệnh tay chân miệ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5104"/>
            <a:ext cx="5358514" cy="272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191000" y="791707"/>
            <a:ext cx="294664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Bệnh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miệng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sz="10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  <a:endParaRPr lang="en-US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2079" y="4096889"/>
            <a:ext cx="6023136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pt-BR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Coxsackie virus A16 và Enterovirus 71 (EV71)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285750" indent="-285750" algn="just" eaLnBrk="0" hangingPunct="0">
              <a:buFont typeface="Wingdings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Đây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là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bệnh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dê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̃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lây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thường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gặp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ở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tre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̉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với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các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biểu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hiện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sốt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nổi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mụn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đau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ở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miệng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các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nốt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rộp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ngứa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ở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bàn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lan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tới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cẳng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chân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Bệnh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lây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qua ho,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hắt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hơi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va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̀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dùng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chung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đô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̀. 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endParaRPr lang="en-US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58" y="89805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7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Picture 5" descr="http://www.biethet.com/images/1_8_2009_content/dt_352097_07-Benh-ngoai-da-TE-22909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491587"/>
            <a:ext cx="4267200" cy="3311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168" y="816115"/>
            <a:ext cx="1997663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rôm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sảy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 eaLnBrk="0" hangingPunct="0"/>
            <a:r>
              <a:rPr lang="en-US" sz="900" b="1" dirty="0">
                <a:latin typeface="Arial" charset="0"/>
                <a:ea typeface="Times New Roman" pitchFamily="18" charset="0"/>
                <a:cs typeface="Arial" charset="0"/>
              </a:rPr>
              <a:t> 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128140" y="4909572"/>
            <a:ext cx="5939660" cy="1421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 chế bài tiết mồ hôi gặp vấn đề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eaLnBrk="0" hangingPunct="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Triệu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chứng</a:t>
            </a:r>
            <a:r>
              <a:rPr 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 </a:t>
            </a:r>
            <a:r>
              <a:rPr lang="vi-VN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 ra các mụn nhỏ ngứa ngáy ở vùng đầu, cổ, vai.</a:t>
            </a:r>
            <a:endParaRPr lang="en-US" sz="20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8393" y="710485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505200" y="4800600"/>
            <a:ext cx="533399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smtClean="0">
                <a:ea typeface="Tahoma" pitchFamily="34" charset="0"/>
                <a:cs typeface="Times New Roman" panose="02020603050405020304" pitchFamily="18" charset="0"/>
              </a:rPr>
              <a:t>Nguyên nhân: Do nước sôi, nhiệt, điện, hóa chất…</a:t>
            </a:r>
          </a:p>
          <a:p>
            <a:pPr marL="342900" indent="-342900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b="1" smtClean="0">
                <a:ea typeface="Tahoma" pitchFamily="34" charset="0"/>
                <a:cs typeface="Times New Roman" panose="02020603050405020304" pitchFamily="18" charset="0"/>
              </a:rPr>
              <a:t>Triệu chứng: Da phồng nước, rộp, nhiễm trùng…</a:t>
            </a:r>
            <a:endParaRPr lang="en-US" sz="2000" b="1" dirty="0"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24200" y="779313"/>
            <a:ext cx="373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0000CC"/>
                </a:solidFill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b="1" dirty="0">
                <a:solidFill>
                  <a:srgbClr val="0000CC"/>
                </a:solidFill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ea typeface="Tahoma" pitchFamily="34" charset="0"/>
                <a:cs typeface="Times New Roman" panose="02020603050405020304" pitchFamily="18" charset="0"/>
              </a:rPr>
              <a:t>bỏng</a:t>
            </a:r>
            <a:endParaRPr lang="en-US" b="1" dirty="0">
              <a:solidFill>
                <a:srgbClr val="0000CC"/>
              </a:solidFill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13" y="1506267"/>
            <a:ext cx="4229887" cy="3102422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29125" y="983314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44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7" name="AutoShape 2" descr="Kết quả hình ảnh cho mụn trứng c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76600" y="114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4445" y="4876800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557" y="1905000"/>
            <a:ext cx="3748088" cy="290578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039972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ụn trứng cá là gì nguyên nhân gây ra và cách trị viêm da mụn trứng c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010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0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ụn trứng cá là gì nguyên nhân gây ra và cách trị viêm da mụn trứng c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2557462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7696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8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-18393" y="91440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810000" y="1828800"/>
            <a:ext cx="4800600" cy="2743200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Điều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sẽ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xảy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cơ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bạn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nếu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tuần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tắm</a:t>
            </a:r>
            <a:r>
              <a:rPr lang="en-US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Kết quả hình ảnh cho mặt bẩ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818290"/>
            <a:ext cx="5257800" cy="4876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581400" y="1225254"/>
            <a:ext cx="4352474" cy="4801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bẩn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08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Mụn trứng cá là gì nguyên nhân gây ra và cách trị viêm da mụn trứng c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429000" y="1981200"/>
            <a:ext cx="5181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nguyên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nhân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ra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da?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mắc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phải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86144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85" name="Group 277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571482414"/>
              </p:ext>
            </p:extLst>
          </p:nvPr>
        </p:nvGraphicFramePr>
        <p:xfrm>
          <a:off x="47978" y="557086"/>
          <a:ext cx="8991600" cy="5699760"/>
        </p:xfrm>
        <a:graphic>
          <a:graphicData uri="http://schemas.openxmlformats.org/drawingml/2006/table">
            <a:tbl>
              <a:tblPr/>
              <a:tblGrid>
                <a:gridCol w="609600">
                  <a:extLst>
                    <a:ext uri="{9D8B030D-6E8A-4147-A177-3AD203B41FA5}">
                      <a16:colId xmlns="" xmlns:a16="http://schemas.microsoft.com/office/drawing/2014/main" val="316384519"/>
                    </a:ext>
                  </a:extLst>
                </a:gridCol>
                <a:gridCol w="1111250">
                  <a:extLst>
                    <a:ext uri="{9D8B030D-6E8A-4147-A177-3AD203B41FA5}">
                      <a16:colId xmlns="" xmlns:a16="http://schemas.microsoft.com/office/drawing/2014/main" val="323639789"/>
                    </a:ext>
                  </a:extLst>
                </a:gridCol>
                <a:gridCol w="2109788">
                  <a:extLst>
                    <a:ext uri="{9D8B030D-6E8A-4147-A177-3AD203B41FA5}">
                      <a16:colId xmlns="" xmlns:a16="http://schemas.microsoft.com/office/drawing/2014/main" val="886048821"/>
                    </a:ext>
                  </a:extLst>
                </a:gridCol>
                <a:gridCol w="1427162">
                  <a:extLst>
                    <a:ext uri="{9D8B030D-6E8A-4147-A177-3AD203B41FA5}">
                      <a16:colId xmlns="" xmlns:a16="http://schemas.microsoft.com/office/drawing/2014/main" val="1398317787"/>
                    </a:ext>
                  </a:extLst>
                </a:gridCol>
                <a:gridCol w="3733800">
                  <a:extLst>
                    <a:ext uri="{9D8B030D-6E8A-4147-A177-3AD203B41FA5}">
                      <a16:colId xmlns="" xmlns:a16="http://schemas.microsoft.com/office/drawing/2014/main" val="2738607734"/>
                    </a:ext>
                  </a:extLst>
                </a:gridCol>
              </a:tblGrid>
              <a:tr h="244475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Bệnh ngoài da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Biểu</a:t>
                      </a:r>
                      <a:r>
                        <a:rPr kumimoji="0" lang="en-US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hiện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Nguyên nhân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Cách phòng chống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36860914"/>
                  </a:ext>
                </a:extLst>
              </a:tr>
              <a:tr h="128016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Lang beng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nấm.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25458579"/>
                  </a:ext>
                </a:extLst>
              </a:tr>
              <a:tr h="609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Hắc lào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mảng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sần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đỏ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mụn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nước</a:t>
                      </a:r>
                      <a:r>
                        <a:rPr kumimoji="0" lang="en-US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nấm.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10858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42875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77165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11455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7175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02895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8615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94335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54096079"/>
                  </a:ext>
                </a:extLst>
              </a:tr>
              <a:tr h="6096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Ghẻ lở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 có nhiều mụn ghẻ, sưng lở gây ngứa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vi khuẩn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59465762"/>
                  </a:ext>
                </a:extLst>
              </a:tr>
              <a:tr h="762000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Bệnh viêm da mụn trứng cá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Có những vết sưng viêm đỏ.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vi khuẩn.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78503871"/>
                  </a:ext>
                </a:extLst>
              </a:tr>
              <a:tr h="519113"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Bỏng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 bị phồng nước, rộp, nhiễm trùng.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 nhiệt, hóa chất.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xúc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với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chất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96947623"/>
                  </a:ext>
                </a:extLst>
              </a:tr>
            </a:tbl>
          </a:graphicData>
        </a:graphic>
      </p:graphicFrame>
      <p:sp>
        <p:nvSpPr>
          <p:cNvPr id="17616" name="Text Box 208"/>
          <p:cNvSpPr txBox="1">
            <a:spLocks noChangeArrowheads="1"/>
          </p:cNvSpPr>
          <p:nvPr/>
        </p:nvSpPr>
        <p:spPr bwMode="auto">
          <a:xfrm>
            <a:off x="762000" y="-1"/>
            <a:ext cx="807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bệnh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ngoài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da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phòng</a:t>
            </a:r>
            <a:r>
              <a:rPr lang="en-US" altLang="en-US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en-US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chống</a:t>
            </a:r>
            <a:endParaRPr lang="en-US" altLang="en-US" sz="2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2600" y="1295400"/>
            <a:ext cx="2057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dát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trắng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ạt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màu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hơn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da </a:t>
            </a:r>
            <a:r>
              <a:rPr lang="en-US" alt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thường</a:t>
            </a:r>
            <a:r>
              <a:rPr lang="en-US" alt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1295400"/>
            <a:ext cx="3705578" cy="35814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676400"/>
            <a:ext cx="37055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vi-VN" sz="2000" dirty="0" smtClean="0">
                <a:latin typeface="+mj-lt"/>
              </a:rPr>
              <a:t>Vệ </a:t>
            </a:r>
            <a:r>
              <a:rPr lang="vi-VN" sz="2000" dirty="0">
                <a:latin typeface="+mj-lt"/>
              </a:rPr>
              <a:t>sinh cơ thể thường xuyên bằng xà phòng diệt khuẩn</a:t>
            </a:r>
            <a:r>
              <a:rPr lang="vi-VN" sz="2000" dirty="0" smtClean="0">
                <a:latin typeface="+mj-lt"/>
              </a:rPr>
              <a:t>.</a:t>
            </a:r>
            <a:r>
              <a:rPr lang="en-US" sz="2000" dirty="0" smtClean="0">
                <a:latin typeface="+mj-lt"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000" dirty="0">
                <a:latin typeface="+mj-lt"/>
              </a:rPr>
              <a:t>- Giữ vệ sinh nguồn nước , vệ sinh môi trường.</a:t>
            </a:r>
          </a:p>
          <a:p>
            <a:r>
              <a:rPr lang="vi-VN" sz="2000" dirty="0">
                <a:latin typeface="+mj-lt"/>
              </a:rPr>
              <a:t>- Không mặc quần áo ướt, tránh dùng chung quần áo, khăn với người mắc bệnh.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5638800"/>
            <a:ext cx="3705578" cy="53340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1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152400" y="1424859"/>
            <a:ext cx="45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6000" dirty="0"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44" y="901639"/>
            <a:ext cx="7128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Phòng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chống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4611" y="2209800"/>
            <a:ext cx="8382000" cy="3313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bệnh ngoài da: ghẻ lở, hắc lào, nấm, chốc, mụn nhọt, chấy rận, bỏng....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Phòng chữa: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 sinh cơ thể, vệ sinh môi trường, tránh để da bị xây xát.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mắc bệnh cần chữa theo chỉ dẫn của bác sĩ.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6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</a:t>
            </a:r>
            <a:r>
              <a:rPr lang="en-US" sz="2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 bị bỏng nhẹ: ngâm phần bỏng vào nước lạnh sạch, bôi thuốc mỡ chống bỏng. Bị nặng cần đưa đi bệnh viện.</a:t>
            </a:r>
            <a:endParaRPr lang="en-US" sz="2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57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ết quả hình ảnh cho sơ cứu khi bị bỏ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0"/>
            <a:ext cx="8001000" cy="3657600"/>
          </a:xfrm>
          <a:prstGeom prst="rect">
            <a:avLst/>
          </a:prstGeom>
          <a:noFill/>
        </p:spPr>
      </p:pic>
      <p:pic>
        <p:nvPicPr>
          <p:cNvPr id="3" name="Picture 4" descr="Kết quả hình ảnh cho sơ cứu khi bị bỏ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533774"/>
            <a:ext cx="8077200" cy="3324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87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3120981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746525" y="869465"/>
            <a:ext cx="4394152" cy="4801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bẩn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373" y="1452495"/>
            <a:ext cx="5638800" cy="31843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1" y="4876800"/>
            <a:ext cx="5638800" cy="1883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bẩn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môi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thuận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lợi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khuẩn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triển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phát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ngoài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da. Da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bẩn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chế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hoạt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mồ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hôi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do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hưởng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sức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khỏe</a:t>
            </a:r>
            <a:r>
              <a:rPr lang="en-US" altLang="en-US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en-US" altLang="en-US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1" y="4643238"/>
            <a:ext cx="563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lidozim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Da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5%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85 % . Da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ngứa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ngãi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242" y="58631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02" y="1753659"/>
            <a:ext cx="3100590" cy="260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Da bẩn là môi trường thuận lợi cho vi khuẩn phát triển, hạn chế hoạt động của tuyến mồ hôi, hạn chế khả năng diệt khuẩn của da</a:t>
            </a:r>
            <a:r>
              <a:rPr lang="en-US" sz="24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-132008" y="869466"/>
            <a:ext cx="2844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6000" dirty="0"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79454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7" grpId="1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1800" y="685800"/>
            <a:ext cx="0" cy="61722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5" name="Picture 50" descr="chan%20nhiem%20trung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76400"/>
            <a:ext cx="304800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2" descr="nhiem%20trung%20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76400"/>
            <a:ext cx="2819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57600" y="985510"/>
            <a:ext cx="5181600" cy="381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xát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hại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0117" y="4648200"/>
            <a:ext cx="6019800" cy="2062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bị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xây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xát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tạo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kiện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khuẩn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đột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nhập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cơ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thể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nên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viêm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nhiễm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gây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bệnh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nguy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hiểm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nhiễm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trùng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máu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nhiễm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vi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khuẩn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uốn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ván</a:t>
            </a:r>
            <a:r>
              <a:rPr lang="en-US" altLang="en-US" sz="22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…</a:t>
            </a:r>
            <a:endParaRPr lang="en-US" altLang="en-US" sz="22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Kết quả hình ảnh cho vi khuẩn trên 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259" y="1483305"/>
            <a:ext cx="6103883" cy="423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56741" y="5910590"/>
            <a:ext cx="5630917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da,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chúng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ta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?</a:t>
            </a:r>
            <a:endParaRPr lang="en-US" altLang="en-US" sz="2800" b="1" i="1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-149225" y="924795"/>
            <a:ext cx="457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6000" dirty="0">
                <a:sym typeface="Wingdings" panose="05000000000000000000" pitchFamily="2" charset="2"/>
              </a:rPr>
              <a:t>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393" y="694078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995" y="1676400"/>
            <a:ext cx="2747909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Da bị xây xát dễ nhiễm trùng, nhiễm trùng máu, uốn ván.</a:t>
            </a:r>
            <a:endParaRPr lang="en-US" sz="280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369" y="3042073"/>
            <a:ext cx="298874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biện pháp bảo vệ da:</a:t>
            </a:r>
          </a:p>
          <a:p>
            <a:pPr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Thường xuyên tắm rửa.</a:t>
            </a:r>
          </a:p>
          <a:p>
            <a:pPr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Thay quần áo và giữ gìn da sạch sẽ.</a:t>
            </a:r>
          </a:p>
          <a:p>
            <a:pPr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Không nên nặn trứng cá.</a:t>
            </a:r>
          </a:p>
          <a:p>
            <a:pPr>
              <a:spcAft>
                <a:spcPts val="0"/>
              </a:spcAft>
            </a:pPr>
            <a:r>
              <a:rPr lang="en-US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Tránh lạm dụng mĩ phẩm...</a:t>
            </a:r>
            <a:endParaRPr lang="en-US" sz="24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7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/>
      <p:bldP spid="13" grpId="0"/>
      <p:bldP spid="11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835" y="2476500"/>
            <a:ext cx="3276600" cy="264929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2089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Bảo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da 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" y="2514600"/>
            <a:ext cx="3505200" cy="2628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383" y="2514600"/>
            <a:ext cx="2925452" cy="26111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616" y="5145646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Tắm rửa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thường xuyên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8009" y="5181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lạm dụng</a:t>
            </a:r>
          </a:p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mỹ phẩm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51816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nặn mụn trứng cá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2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16523" y="600228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Rèn luyện da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7812" name="Picture 4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8169"/>
            <a:ext cx="685800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788376" y="1021729"/>
            <a:ext cx="780756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nhóm, đánh dấu (X) vào bảng 42-1 những hình thức phù hợp với rèn luyện da? </a:t>
            </a:r>
          </a:p>
        </p:txBody>
      </p:sp>
      <p:graphicFrame>
        <p:nvGraphicFramePr>
          <p:cNvPr id="247886" name="Group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616634"/>
              </p:ext>
            </p:extLst>
          </p:nvPr>
        </p:nvGraphicFramePr>
        <p:xfrm>
          <a:off x="281354" y="2104182"/>
          <a:ext cx="8651630" cy="4578929"/>
        </p:xfrm>
        <a:graphic>
          <a:graphicData uri="http://schemas.openxmlformats.org/drawingml/2006/table">
            <a:tbl>
              <a:tblPr/>
              <a:tblGrid>
                <a:gridCol w="3235569">
                  <a:extLst>
                    <a:ext uri="{9D8B030D-6E8A-4147-A177-3AD203B41FA5}">
                      <a16:colId xmlns="" xmlns:a16="http://schemas.microsoft.com/office/drawing/2014/main" val="4261798309"/>
                    </a:ext>
                  </a:extLst>
                </a:gridCol>
                <a:gridCol w="984738">
                  <a:extLst>
                    <a:ext uri="{9D8B030D-6E8A-4147-A177-3AD203B41FA5}">
                      <a16:colId xmlns="" xmlns:a16="http://schemas.microsoft.com/office/drawing/2014/main" val="2381488423"/>
                    </a:ext>
                  </a:extLst>
                </a:gridCol>
                <a:gridCol w="3516923">
                  <a:extLst>
                    <a:ext uri="{9D8B030D-6E8A-4147-A177-3AD203B41FA5}">
                      <a16:colId xmlns="" xmlns:a16="http://schemas.microsoft.com/office/drawing/2014/main" val="198098216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1730299270"/>
                    </a:ext>
                  </a:extLst>
                </a:gridCol>
              </a:tblGrid>
              <a:tr h="100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dấu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kumimoji="0" lang="en-US" alt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dấu</a:t>
                      </a:r>
                      <a:endParaRPr kumimoji="0" lang="en-US" altLang="vi-VN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65491716"/>
                  </a:ext>
                </a:extLst>
              </a:tr>
              <a:tr h="708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Tắm nắng lúc 8 – 9h sáng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Tắm nước lạnh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94692845"/>
                  </a:ext>
                </a:extLst>
              </a:tr>
              <a:tr h="5650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Tắm nắng lúc 12 – 14h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Hoạt động ngoài trời nắng không cần mũ nón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8665799"/>
                  </a:ext>
                </a:extLst>
              </a:tr>
              <a:tr h="708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Tắm nắng càng lâu càng tốt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Xoa bóp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32716068"/>
                  </a:ext>
                </a:extLst>
              </a:tr>
              <a:tr h="6056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Chạy bộ buổi sáng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Lao động chân tay vừa sức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38374502"/>
                  </a:ext>
                </a:extLst>
              </a:tr>
              <a:tr h="7084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vi-VN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Tham gia thể thao buổi chiều</a:t>
                      </a:r>
                      <a:endParaRPr kumimoji="0" lang="en-US" altLang="vi-VN" sz="22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35192" marB="3519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43405642"/>
                  </a:ext>
                </a:extLst>
              </a:tr>
            </a:tbl>
          </a:graphicData>
        </a:graphic>
      </p:graphicFrame>
      <p:sp>
        <p:nvSpPr>
          <p:cNvPr id="247887" name="Rectangle 79"/>
          <p:cNvSpPr>
            <a:spLocks noChangeArrowheads="1"/>
          </p:cNvSpPr>
          <p:nvPr/>
        </p:nvSpPr>
        <p:spPr bwMode="auto">
          <a:xfrm>
            <a:off x="3429000" y="3316057"/>
            <a:ext cx="98473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954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7888" name="Rectangle 80"/>
          <p:cNvSpPr>
            <a:spLocks noChangeArrowheads="1"/>
          </p:cNvSpPr>
          <p:nvPr/>
        </p:nvSpPr>
        <p:spPr bwMode="auto">
          <a:xfrm>
            <a:off x="3512465" y="5468029"/>
            <a:ext cx="98473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954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7889" name="Rectangle 81"/>
          <p:cNvSpPr>
            <a:spLocks noChangeArrowheads="1"/>
          </p:cNvSpPr>
          <p:nvPr/>
        </p:nvSpPr>
        <p:spPr bwMode="auto">
          <a:xfrm>
            <a:off x="3518904" y="6172200"/>
            <a:ext cx="98473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954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7928" name="Rectangle 120"/>
          <p:cNvSpPr>
            <a:spLocks noChangeArrowheads="1"/>
          </p:cNvSpPr>
          <p:nvPr/>
        </p:nvSpPr>
        <p:spPr bwMode="auto">
          <a:xfrm>
            <a:off x="7962198" y="5390596"/>
            <a:ext cx="98473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954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7929" name="Rectangle 121"/>
          <p:cNvSpPr>
            <a:spLocks noChangeArrowheads="1"/>
          </p:cNvSpPr>
          <p:nvPr/>
        </p:nvSpPr>
        <p:spPr bwMode="auto">
          <a:xfrm>
            <a:off x="7962198" y="4709961"/>
            <a:ext cx="984738" cy="5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954" b="1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7930" name="Rectangle 122"/>
          <p:cNvSpPr>
            <a:spLocks noChangeArrowheads="1"/>
          </p:cNvSpPr>
          <p:nvPr/>
        </p:nvSpPr>
        <p:spPr bwMode="auto">
          <a:xfrm>
            <a:off x="671848" y="1338472"/>
            <a:ext cx="8188569" cy="54694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95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rèn luyện da theo những hình thức nào?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79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7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4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47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4788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247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2478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247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2479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24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24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247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2479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24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24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47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1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478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478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79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47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47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/>
      <p:bldP spid="247813" grpId="1"/>
      <p:bldP spid="247887" grpId="0"/>
      <p:bldP spid="247888" grpId="0"/>
      <p:bldP spid="247889" grpId="0"/>
      <p:bldP spid="247928" grpId="0"/>
      <p:bldP spid="247929" grpId="0"/>
      <p:bldP spid="2479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78" name="Picture 2" descr="tam nang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3" y="826478"/>
            <a:ext cx="3842238" cy="244719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0580" name="Picture 4" descr="danh cau l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54" y="3921369"/>
            <a:ext cx="3938954" cy="2461846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05583"/>
            <a:ext cx="4025421" cy="26889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930" y="3820588"/>
            <a:ext cx="4177821" cy="266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280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0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0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3"/>
          <p:cNvSpPr>
            <a:spLocks noChangeArrowheads="1"/>
          </p:cNvSpPr>
          <p:nvPr/>
        </p:nvSpPr>
        <p:spPr bwMode="auto">
          <a:xfrm>
            <a:off x="719244" y="1506466"/>
            <a:ext cx="8299938" cy="49013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/>
            <a:r>
              <a:rPr lang="en-US" altLang="vi-VN" sz="258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rèn luyện da tuân theo những nguyên tắc nào?</a:t>
            </a:r>
          </a:p>
        </p:txBody>
      </p:sp>
      <p:pic>
        <p:nvPicPr>
          <p:cNvPr id="248836" name="Picture 4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7" y="1436279"/>
            <a:ext cx="685800" cy="562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83" name="Rectangle 51"/>
          <p:cNvSpPr>
            <a:spLocks noChangeArrowheads="1"/>
          </p:cNvSpPr>
          <p:nvPr/>
        </p:nvSpPr>
        <p:spPr bwMode="auto">
          <a:xfrm>
            <a:off x="137968" y="2803113"/>
            <a:ext cx="9101996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sz="2585">
                <a:solidFill>
                  <a:srgbClr val="0000FF"/>
                </a:solidFill>
              </a:rPr>
              <a:t>1. Phải luôn cố gắng rèn luyện da tới mức tối đa </a:t>
            </a:r>
            <a:r>
              <a:rPr lang="en-US" altLang="vi-VN" sz="2585" smtClean="0">
                <a:solidFill>
                  <a:srgbClr val="0000FF"/>
                </a:solidFill>
              </a:rPr>
              <a:t>                </a:t>
            </a:r>
            <a:r>
              <a:rPr lang="en-US" altLang="vi-VN" sz="2215" smtClean="0">
                <a:sym typeface="Webdings" panose="05030102010509060703" pitchFamily="18" charset="2"/>
              </a:rPr>
              <a:t>  </a:t>
            </a:r>
            <a:endParaRPr lang="en-US" altLang="vi-VN" sz="2215">
              <a:sym typeface="Webdings" panose="05030102010509060703" pitchFamily="18" charset="2"/>
            </a:endParaRPr>
          </a:p>
        </p:txBody>
      </p:sp>
      <p:sp>
        <p:nvSpPr>
          <p:cNvPr id="248884" name="Rectangle 52"/>
          <p:cNvSpPr>
            <a:spLocks noChangeArrowheads="1"/>
          </p:cNvSpPr>
          <p:nvPr/>
        </p:nvSpPr>
        <p:spPr bwMode="auto">
          <a:xfrm>
            <a:off x="141188" y="3378289"/>
            <a:ext cx="9073662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sz="2585">
                <a:solidFill>
                  <a:srgbClr val="0000FF"/>
                </a:solidFill>
              </a:rPr>
              <a:t>2. Phải rèn luyện từ từ,  nâng dần sức chịu đựng </a:t>
            </a:r>
            <a:r>
              <a:rPr lang="en-US" altLang="vi-VN" sz="2585" smtClean="0">
                <a:solidFill>
                  <a:srgbClr val="0000FF"/>
                </a:solidFill>
              </a:rPr>
              <a:t>               </a:t>
            </a:r>
            <a:r>
              <a:rPr lang="en-US" altLang="vi-VN" sz="2215" smtClean="0">
                <a:sym typeface="Webdings" panose="05030102010509060703" pitchFamily="18" charset="2"/>
              </a:rPr>
              <a:t></a:t>
            </a:r>
            <a:endParaRPr lang="en-US" altLang="vi-VN" sz="2215">
              <a:sym typeface="Webdings" panose="05030102010509060703" pitchFamily="18" charset="2"/>
            </a:endParaRPr>
          </a:p>
        </p:txBody>
      </p:sp>
      <p:sp>
        <p:nvSpPr>
          <p:cNvPr id="248885" name="Rectangle 53"/>
          <p:cNvSpPr>
            <a:spLocks noChangeArrowheads="1"/>
          </p:cNvSpPr>
          <p:nvPr/>
        </p:nvSpPr>
        <p:spPr bwMode="auto">
          <a:xfrm>
            <a:off x="116966" y="3953079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sz="2585">
                <a:solidFill>
                  <a:srgbClr val="0000FF"/>
                </a:solidFill>
              </a:rPr>
              <a:t>3. </a:t>
            </a:r>
            <a:r>
              <a:rPr lang="vi-VN" altLang="vi-VN" sz="2585">
                <a:solidFill>
                  <a:srgbClr val="0000FF"/>
                </a:solidFill>
              </a:rPr>
              <a:t>Rèn luyện thích hợp với tình trạng sức khoẻ từng </a:t>
            </a:r>
            <a:r>
              <a:rPr lang="vi-VN" altLang="vi-VN" sz="2585" smtClean="0">
                <a:solidFill>
                  <a:srgbClr val="0000FF"/>
                </a:solidFill>
              </a:rPr>
              <a:t>người</a:t>
            </a:r>
            <a:r>
              <a:rPr lang="en-US" altLang="vi-VN" sz="2585" smtClean="0">
                <a:solidFill>
                  <a:srgbClr val="0000FF"/>
                </a:solidFill>
              </a:rPr>
              <a:t> </a:t>
            </a:r>
            <a:r>
              <a:rPr lang="en-US" altLang="vi-VN" sz="2215" smtClean="0">
                <a:sym typeface="Webdings" panose="05030102010509060703" pitchFamily="18" charset="2"/>
              </a:rPr>
              <a:t></a:t>
            </a:r>
            <a:endParaRPr lang="en-US" altLang="vi-VN" sz="2215">
              <a:sym typeface="Webdings" panose="05030102010509060703" pitchFamily="18" charset="2"/>
            </a:endParaRPr>
          </a:p>
          <a:p>
            <a:pPr algn="just" eaLnBrk="1" hangingPunct="1"/>
            <a:endParaRPr lang="en-US" altLang="vi-VN" sz="2215">
              <a:sym typeface="Webdings" panose="05030102010509060703" pitchFamily="18" charset="2"/>
            </a:endParaRPr>
          </a:p>
        </p:txBody>
      </p:sp>
      <p:sp>
        <p:nvSpPr>
          <p:cNvPr id="248886" name="Rectangle 54"/>
          <p:cNvSpPr>
            <a:spLocks noChangeArrowheads="1"/>
          </p:cNvSpPr>
          <p:nvPr/>
        </p:nvSpPr>
        <p:spPr bwMode="auto">
          <a:xfrm>
            <a:off x="34361" y="4565304"/>
            <a:ext cx="9249506" cy="49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sz="2585" smtClean="0">
                <a:solidFill>
                  <a:srgbClr val="0000FF"/>
                </a:solidFill>
              </a:rPr>
              <a:t> 4.Rèn </a:t>
            </a:r>
            <a:r>
              <a:rPr lang="en-US" altLang="vi-VN" sz="2585">
                <a:solidFill>
                  <a:srgbClr val="0000FF"/>
                </a:solidFill>
              </a:rPr>
              <a:t>luyện trong nhà tránh tiếp xúc với ánh sáng mặt </a:t>
            </a:r>
            <a:r>
              <a:rPr lang="en-US" altLang="vi-VN" sz="2585" smtClean="0">
                <a:solidFill>
                  <a:srgbClr val="0000FF"/>
                </a:solidFill>
              </a:rPr>
              <a:t>trời </a:t>
            </a:r>
            <a:r>
              <a:rPr lang="en-US" altLang="vi-VN" sz="2215" smtClean="0">
                <a:sym typeface="Webdings" panose="05030102010509060703" pitchFamily="18" charset="2"/>
              </a:rPr>
              <a:t></a:t>
            </a:r>
            <a:endParaRPr lang="en-US" altLang="vi-VN" sz="2215">
              <a:sym typeface="Webdings" panose="05030102010509060703" pitchFamily="18" charset="2"/>
            </a:endParaRPr>
          </a:p>
        </p:txBody>
      </p:sp>
      <p:sp>
        <p:nvSpPr>
          <p:cNvPr id="248887" name="Rectangle 55"/>
          <p:cNvSpPr>
            <a:spLocks noChangeArrowheads="1"/>
          </p:cNvSpPr>
          <p:nvPr/>
        </p:nvSpPr>
        <p:spPr bwMode="auto">
          <a:xfrm>
            <a:off x="34361" y="5169877"/>
            <a:ext cx="9144000" cy="887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sz="2585" smtClean="0">
                <a:solidFill>
                  <a:srgbClr val="0000FF"/>
                </a:solidFill>
              </a:rPr>
              <a:t> 5</a:t>
            </a:r>
            <a:r>
              <a:rPr lang="vi-VN" altLang="vi-VN" sz="2585">
                <a:solidFill>
                  <a:srgbClr val="0000FF"/>
                </a:solidFill>
              </a:rPr>
              <a:t>. Cần thường xuyên tiếp xúc với ánh nắng mặt trời vào buổi sáng  để cơ thể tạo ra vitamin D chống còi xương</a:t>
            </a:r>
            <a:r>
              <a:rPr lang="vi-VN" altLang="vi-VN" sz="2585" smtClean="0">
                <a:solidFill>
                  <a:srgbClr val="0000FF"/>
                </a:solidFill>
              </a:rPr>
              <a:t>.</a:t>
            </a:r>
            <a:r>
              <a:rPr lang="en-US" altLang="vi-VN" sz="2585" smtClean="0">
                <a:solidFill>
                  <a:srgbClr val="0000FF"/>
                </a:solidFill>
              </a:rPr>
              <a:t>              </a:t>
            </a:r>
            <a:r>
              <a:rPr lang="vi-VN" altLang="vi-VN" sz="2585" smtClean="0">
                <a:solidFill>
                  <a:srgbClr val="0000FF"/>
                </a:solidFill>
              </a:rPr>
              <a:t> </a:t>
            </a:r>
            <a:r>
              <a:rPr lang="en-US" altLang="vi-VN" sz="2215" smtClean="0">
                <a:sym typeface="Webdings" panose="05030102010509060703" pitchFamily="18" charset="2"/>
              </a:rPr>
              <a:t></a:t>
            </a:r>
            <a:endParaRPr lang="en-US" altLang="vi-VN" sz="2215">
              <a:sym typeface="Webdings" panose="05030102010509060703" pitchFamily="18" charset="2"/>
            </a:endParaRPr>
          </a:p>
        </p:txBody>
      </p:sp>
      <p:sp>
        <p:nvSpPr>
          <p:cNvPr id="248889" name="Rectangle 57"/>
          <p:cNvSpPr>
            <a:spLocks noChangeArrowheads="1"/>
          </p:cNvSpPr>
          <p:nvPr/>
        </p:nvSpPr>
        <p:spPr bwMode="auto">
          <a:xfrm>
            <a:off x="8690820" y="3447576"/>
            <a:ext cx="422031" cy="35169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215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8890" name="Rectangle 58"/>
          <p:cNvSpPr>
            <a:spLocks noChangeArrowheads="1"/>
          </p:cNvSpPr>
          <p:nvPr/>
        </p:nvSpPr>
        <p:spPr bwMode="auto">
          <a:xfrm>
            <a:off x="8721968" y="4045179"/>
            <a:ext cx="422031" cy="35169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215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48891" name="Rectangle 59"/>
          <p:cNvSpPr>
            <a:spLocks noChangeArrowheads="1"/>
          </p:cNvSpPr>
          <p:nvPr/>
        </p:nvSpPr>
        <p:spPr bwMode="auto">
          <a:xfrm>
            <a:off x="8690819" y="5667663"/>
            <a:ext cx="422031" cy="35169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vi-VN" sz="2215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80366" y="1172404"/>
            <a:ext cx="84398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/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bài tập trắc nghiệm sau bằng cách đánh dấu (X) vào ô vuông của những nguyên tắc phù hợp với rèn luyện da</a:t>
            </a:r>
            <a:r>
              <a:rPr lang="en-US" altLang="vi-VN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vi-VN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16523" y="600228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Rèn luyện da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90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4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4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24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24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24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4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4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24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4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nimBg="1"/>
      <p:bldP spid="248883" grpId="0"/>
      <p:bldP spid="248884" grpId="0"/>
      <p:bldP spid="248885" grpId="0"/>
      <p:bldP spid="248886" grpId="0"/>
      <p:bldP spid="248887" grpId="0"/>
      <p:bldP spid="248889" grpId="0" animBg="1"/>
      <p:bldP spid="248890" grpId="0" animBg="1"/>
      <p:bldP spid="248891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8393" y="17223"/>
            <a:ext cx="9144000" cy="527973"/>
          </a:xfrm>
          <a:prstGeom prst="roundRect">
            <a:avLst/>
          </a:prstGeom>
          <a:solidFill>
            <a:srgbClr val="EFF6A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TIẾT 44: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VỆ SINH DA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6523" y="600228"/>
            <a:ext cx="320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just" eaLnBrk="1" hangingPunct="1"/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Rèn luyện da</a:t>
            </a:r>
            <a:endParaRPr lang="en-US" altLang="vi-VN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676400"/>
            <a:ext cx="80772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Các cách rèn luyện da: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Tắm nắng lúc 8-9 giờ</a:t>
            </a:r>
            <a:r>
              <a:rPr lang="pt-BR" sz="2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sáng.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Tập chạy buổi sáng,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Tham gia thể thao buổi chiều.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Xoa bóp.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Lao động chân tay vừa sức.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Rèn luyện từ từ.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+ Rèn luyện thích hợp với tình trạng sức khoẻ của từng người.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Cần thường xuyên tiếp xúc với ánh nắng mặt trời vào buổi sáng để cơ thể tạo ra vitamin D chống còi xương.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74319" y="892093"/>
            <a:ext cx="28440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6000" dirty="0">
                <a:sym typeface="Wingdings" panose="05000000000000000000" pitchFamily="2" charset="2"/>
              </a:rPr>
              <a:t></a:t>
            </a:r>
          </a:p>
        </p:txBody>
      </p:sp>
    </p:spTree>
    <p:extLst>
      <p:ext uri="{BB962C8B-B14F-4D97-AF65-F5344CB8AC3E}">
        <p14:creationId xmlns:p14="http://schemas.microsoft.com/office/powerpoint/2010/main" val="100207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1407</Words>
  <Application>Microsoft Office PowerPoint</Application>
  <PresentationFormat>On-screen Show (4:3)</PresentationFormat>
  <Paragraphs>167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Administrator</cp:lastModifiedBy>
  <cp:revision>81</cp:revision>
  <dcterms:created xsi:type="dcterms:W3CDTF">2020-03-17T08:36:02Z</dcterms:created>
  <dcterms:modified xsi:type="dcterms:W3CDTF">2021-02-02T03:49:38Z</dcterms:modified>
</cp:coreProperties>
</file>